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38" r:id="rId5"/>
    <p:sldId id="325" r:id="rId6"/>
    <p:sldId id="339" r:id="rId7"/>
    <p:sldId id="346" r:id="rId8"/>
    <p:sldId id="340" r:id="rId9"/>
    <p:sldId id="341" r:id="rId10"/>
    <p:sldId id="342" r:id="rId11"/>
    <p:sldId id="345" r:id="rId12"/>
    <p:sldId id="343" r:id="rId13"/>
    <p:sldId id="326" r:id="rId14"/>
    <p:sldId id="344" r:id="rId15"/>
    <p:sldId id="33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7292A2E-F333-43FB-9621-5CBBE7FDCDCB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38" autoAdjust="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AD37F-0CC9-1425-A607-217D5FD95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14079-28F7-3620-B698-AD12B54CA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6C40A-9729-A771-80A8-0C8CE4128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10BF6-D2B5-C4B5-BA92-E32D47A60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7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29398-8C73-891C-EFE5-ABF2372C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FE6C12-71C5-EB61-4A99-AD2E0C92B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C1C70-566A-16FB-9FA8-119846882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598D6-8A45-51B3-1B59-446988CCA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9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2A33-8E79-D747-CDBF-CB4ECBE19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ECB67-E032-5022-0C50-2C48401CD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30113-8DC6-CEF0-0358-19D6A0F2A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6B606-CF42-1F85-C9E0-FF50FE1D8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3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98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5A654-B3DF-BA6C-FD7B-8746F8C92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221A6A-F830-156B-EF26-B05CA75B6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10A85-DFD0-C639-1CF1-DA3FC749B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501EB-6B07-3C95-7532-1FBCA5277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9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1A476F7-D5C8-1CEC-9F4A-86A24C0BF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455" t="5126"/>
          <a:stretch/>
        </p:blipFill>
        <p:spPr>
          <a:xfrm>
            <a:off x="0" y="0"/>
            <a:ext cx="5423337" cy="535652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CBB0B7-F53E-97B4-C0F5-2D1842F1D2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4735" y="726953"/>
            <a:ext cx="3069021" cy="2381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BE1252-9BC4-8186-499A-2A7107C2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3" y="0"/>
            <a:ext cx="204524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67512"/>
            <a:ext cx="5916168" cy="487375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5568696"/>
            <a:ext cx="5276088" cy="85953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54112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77970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3F9824-10E6-81A0-0A31-9658CC009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002FB0-0A62-2FA3-FB8D-3275F107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5BF220-87F8-C1D3-102B-15C9BF2EE47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4672" y="2093976"/>
            <a:ext cx="10469880" cy="4014216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47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E4764D-8226-78DF-9303-299C95FA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98984" y="0"/>
            <a:ext cx="13364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C27D79-5B49-F06F-29C2-BF6429527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3477" y="5154421"/>
            <a:ext cx="3279227" cy="12297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545B34A-525D-FD4C-2384-D583B495C0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55" t="5126"/>
          <a:stretch/>
        </p:blipFill>
        <p:spPr>
          <a:xfrm flipH="1">
            <a:off x="6768663" y="1729776"/>
            <a:ext cx="5423337" cy="53565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59FA15-E93F-D07D-D82B-86E08C540E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2704" y="795528"/>
            <a:ext cx="6099048" cy="512064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anchor="ctr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4F1B2B40-3852-2BC5-AA67-3AC0C94B53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0976"/>
            <a:ext cx="4050792" cy="49651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185421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177962F-BF83-8BF0-521C-AC2FE1851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5400000">
            <a:off x="7746274" y="2898378"/>
            <a:ext cx="3089740" cy="4876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003ACC-3116-807F-81D2-E8057D4C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3485B2-AA3A-87CC-3B1B-A193C6EB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EF9689-52F4-4A6F-BEAC-E0B840C11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5833872" cy="3776472"/>
          </a:xfrm>
          <a:solidFill>
            <a:schemeClr val="bg1">
              <a:lumMod val="95000"/>
            </a:schemeClr>
          </a:solidFill>
        </p:spPr>
        <p:txBody>
          <a:bodyPr rIns="91440" anchor="t" anchorCtr="0">
            <a:normAutofit/>
          </a:bodyPr>
          <a:lstStyle>
            <a:lvl1pPr marL="457200" indent="-457200">
              <a:spcAft>
                <a:spcPts val="1800"/>
              </a:spcAft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lphaLcPeriod"/>
              <a:defRPr sz="1800"/>
            </a:lvl2pPr>
            <a:lvl3pPr marL="1371600" indent="-457200">
              <a:buFont typeface="+mj-lt"/>
              <a:buAutoNum type="arabicParenR"/>
              <a:defRPr sz="1600"/>
            </a:lvl3pPr>
            <a:lvl4pPr marL="1828800" indent="-457200">
              <a:buFont typeface="+mj-lt"/>
              <a:buAutoNum type="alphaLcParenR"/>
              <a:defRPr sz="1400"/>
            </a:lvl4pPr>
            <a:lvl5pPr marL="2286000" indent="-457200">
              <a:buFont typeface="+mj-lt"/>
              <a:buAutoNum type="romanL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532826-83B5-DC67-7DDB-45FD78E830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06056" y="2093976"/>
            <a:ext cx="3172968" cy="3776472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04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47051E-220B-9586-3E85-05AF9DC9B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3" y="0"/>
            <a:ext cx="204524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FA6629-B230-F528-AAE3-D182D963F0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10800000">
            <a:off x="0" y="671161"/>
            <a:ext cx="3089740" cy="48767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FA0390C-256A-CE3C-1348-C39DBAE01D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7644" y="655677"/>
            <a:ext cx="2438400" cy="20701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67512"/>
            <a:ext cx="5916168" cy="36667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4636008"/>
            <a:ext cx="5276088" cy="155448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600"/>
              </a:spcAft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54112" y="947737"/>
            <a:ext cx="4023360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5356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ED2A3BD-B73E-1BD7-6B8B-22C9FB124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10800000">
            <a:off x="0" y="671161"/>
            <a:ext cx="3089740" cy="4876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3FCFB4-857F-ED0B-D469-F2A392F0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42482" y="0"/>
            <a:ext cx="204951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0604BC-34A9-95A0-8560-88E754717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1255" y="0"/>
            <a:ext cx="45719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F2F08ED-0715-2E8A-476E-A005A7D75B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013145" y="4934929"/>
            <a:ext cx="1841938" cy="968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3291840" cy="55138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512" y="667512"/>
            <a:ext cx="4105656" cy="5568696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3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48277F-DB00-5149-6533-E8AEF0BAD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73518" y="0"/>
            <a:ext cx="133432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067A69A-84EE-0E71-D053-F462EBCC8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520" y="655677"/>
            <a:ext cx="2438400" cy="20701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48" y="658368"/>
            <a:ext cx="5486400" cy="3621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936" y="576072"/>
            <a:ext cx="4023360" cy="5495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9048" y="4553712"/>
            <a:ext cx="5486400" cy="1005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2400" b="0" i="0" spc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45133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17B23C3-2F98-4465-21EA-A49296DA1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5400000">
            <a:off x="7746274" y="2898378"/>
            <a:ext cx="3089740" cy="4876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97A4D6-9D7A-63FE-63C9-A585FFE05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149840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4370832" cy="3776472"/>
          </a:xfrm>
          <a:solidFill>
            <a:schemeClr val="bg1">
              <a:lumMod val="9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A182AF-83EB-0BA6-3ADD-B49BDD9E37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9048" y="2112264"/>
            <a:ext cx="4370832" cy="3776472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8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7C8AFE-E640-9C6A-F20C-CDE1D4EF5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7476" y="0"/>
            <a:ext cx="133432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1CF2607-B5C7-9992-C51D-DD5E7FC5FB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9827" y="3157140"/>
            <a:ext cx="2438400" cy="20701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D2F83CD-8345-462A-4412-5A54CB1FD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916"/>
          <a:stretch/>
        </p:blipFill>
        <p:spPr>
          <a:xfrm>
            <a:off x="0" y="3950466"/>
            <a:ext cx="3005804" cy="2224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85800"/>
            <a:ext cx="5486400" cy="3383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4343400"/>
            <a:ext cx="5486400" cy="100584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2400" b="0" i="0" spc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84264" y="576072"/>
            <a:ext cx="4023360" cy="5495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30673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97A4D6-9D7A-63FE-63C9-A585FFE05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3419856" cy="3776472"/>
          </a:xfrm>
          <a:solidFill>
            <a:schemeClr val="tx1">
              <a:alpha val="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A182AF-83EB-0BA6-3ADD-B49BDD9E37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64608" y="2093976"/>
            <a:ext cx="6382512" cy="3749040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B897DD0-4462-B31B-50A9-D399FD0F58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529"/>
          <a:stretch/>
        </p:blipFill>
        <p:spPr>
          <a:xfrm>
            <a:off x="3815" y="4389845"/>
            <a:ext cx="5024198" cy="24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2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5EA319-BD06-493B-D1CD-EC2AF7394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47991" y="0"/>
            <a:ext cx="1703832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560446E-E817-5E2A-D76A-43A4168EF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246669" y="4842646"/>
            <a:ext cx="1611949" cy="18532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DC846D-C40C-085A-6A57-EBD733E9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6291072" cy="267004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5F674E-A7FF-FC97-AC6B-9E98247F6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46704"/>
            <a:ext cx="6016752" cy="2670048"/>
          </a:xfrm>
          <a:solidFill>
            <a:schemeClr val="bg1">
              <a:lumMod val="9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F3752326-0FB4-41C5-2D91-5CBFDC2DAD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8120" y="950976"/>
            <a:ext cx="4050792" cy="49651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9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4BC85D4-4139-2AAA-166E-6FBA095A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455" t="5126"/>
          <a:stretch/>
        </p:blipFill>
        <p:spPr>
          <a:xfrm>
            <a:off x="0" y="1729776"/>
            <a:ext cx="5423337" cy="53565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31BC73-A262-809F-6027-25B33F16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41270" y="0"/>
            <a:ext cx="1250729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EA2C9-0142-1847-0FE5-307C101C6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83241" y="0"/>
            <a:ext cx="45719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007DF4F-A4F8-98C7-5975-55CBED0D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67512"/>
            <a:ext cx="3621024" cy="55138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59D4968-2C08-763C-19C6-591349685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161288"/>
            <a:ext cx="5276088" cy="4535424"/>
          </a:xfrm>
          <a:solidFill>
            <a:schemeClr val="bg1">
              <a:lumMod val="95000"/>
            </a:schemeClr>
          </a:solidFill>
        </p:spPr>
        <p:txBody>
          <a:bodyPr anchor="t" anchorCtr="0">
            <a:normAutofit/>
          </a:bodyPr>
          <a:lstStyle>
            <a:lvl1pPr marL="457200" indent="-457200">
              <a:lnSpc>
                <a:spcPct val="80000"/>
              </a:lnSpc>
              <a:spcAft>
                <a:spcPts val="1800"/>
              </a:spcAft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lphaLcPeriod"/>
              <a:defRPr sz="1800"/>
            </a:lvl2pPr>
            <a:lvl3pPr marL="1371600" indent="-457200">
              <a:buFont typeface="+mj-lt"/>
              <a:buAutoNum type="arabicParenR"/>
              <a:defRPr sz="1600"/>
            </a:lvl3pPr>
            <a:lvl4pPr marL="1714500" indent="-342900">
              <a:buFont typeface="+mj-lt"/>
              <a:buAutoNum type="alphaLcParenR"/>
              <a:defRPr sz="1400"/>
            </a:lvl4pPr>
            <a:lvl5pPr marL="2228850" indent="-400050">
              <a:buFont typeface="+mj-lt"/>
              <a:buAutoNum type="romanL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3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F0B854-EF27-FB51-FED5-D9C462D7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AF96D3-D3E2-FEAC-EE69-279502A57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A9ADD0-45A7-DB71-D010-70B5B174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2880360" cy="3776472"/>
          </a:xfrm>
          <a:solidFill>
            <a:schemeClr val="tx1">
              <a:alpha val="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ECD368-DD7D-CC8B-3678-D0BFE82918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61104" y="2093976"/>
            <a:ext cx="6967728" cy="4014216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5F976-A881-DB46-9D98-9D55727C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C7589-D4CD-50AB-9AA4-198FD4932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3" r:id="rId5"/>
    <p:sldLayoutId id="2147483684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EF429B-3BBE-C9EF-E50C-1F6CC6F64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" y="8389"/>
            <a:ext cx="12192002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8CC51-089C-1CBA-A53A-3731F841A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2E8B15-120B-0E9C-C738-F9AF2D4F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071" y="194345"/>
            <a:ext cx="1299857" cy="10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1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330A5-9701-4D21-4CCC-742D1F9B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CF2B9-A906-34FF-3728-24B47C368238}"/>
              </a:ext>
            </a:extLst>
          </p:cNvPr>
          <p:cNvSpPr txBox="1"/>
          <p:nvPr/>
        </p:nvSpPr>
        <p:spPr>
          <a:xfrm>
            <a:off x="1033244" y="1255986"/>
            <a:ext cx="5578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lgerian" panose="04020705040A02060702" pitchFamily="82" charset="0"/>
              </a:rPr>
              <a:t>Impact on society </a:t>
            </a:r>
            <a:r>
              <a:rPr lang="en-IN" sz="2000" b="1" dirty="0">
                <a:latin typeface="Algerian" panose="04020705040A02060702" pitchFamily="82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1D7D59-2950-FECD-D31D-12EFABB08EC5}"/>
              </a:ext>
            </a:extLst>
          </p:cNvPr>
          <p:cNvSpPr txBox="1"/>
          <p:nvPr/>
        </p:nvSpPr>
        <p:spPr>
          <a:xfrm>
            <a:off x="866861" y="198824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1</a:t>
            </a:r>
            <a:r>
              <a:rPr lang="en-US" dirty="0"/>
              <a:t>. </a:t>
            </a:r>
            <a:r>
              <a:rPr lang="en-IN" dirty="0">
                <a:latin typeface="Algerian" panose="04020705040A02060702" pitchFamily="82" charset="0"/>
              </a:rPr>
              <a:t>Increased Renewable Energy Adoption.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99136-1E7A-4F1D-5890-F5DE22ED944A}"/>
              </a:ext>
            </a:extLst>
          </p:cNvPr>
          <p:cNvSpPr txBox="1"/>
          <p:nvPr/>
        </p:nvSpPr>
        <p:spPr>
          <a:xfrm>
            <a:off x="866861" y="253692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2</a:t>
            </a:r>
            <a:r>
              <a:rPr lang="en-US" dirty="0"/>
              <a:t>. </a:t>
            </a:r>
            <a:r>
              <a:rPr lang="en-US" dirty="0">
                <a:latin typeface="Algerian" panose="04020705040A02060702" pitchFamily="82" charset="0"/>
              </a:rPr>
              <a:t>Cost Savings for Consumers &amp; Industries.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1F864D-AA6E-6C49-87FE-4EE2C06A8A74}"/>
              </a:ext>
            </a:extLst>
          </p:cNvPr>
          <p:cNvSpPr txBox="1"/>
          <p:nvPr/>
        </p:nvSpPr>
        <p:spPr>
          <a:xfrm>
            <a:off x="866861" y="3065955"/>
            <a:ext cx="627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3</a:t>
            </a:r>
            <a:r>
              <a:rPr lang="en-US" dirty="0"/>
              <a:t>. </a:t>
            </a:r>
            <a:r>
              <a:rPr lang="en-IN" dirty="0">
                <a:latin typeface="Algerian" panose="04020705040A02060702" pitchFamily="82" charset="0"/>
              </a:rPr>
              <a:t>Reduction in Carbon Emissions &amp; Climate Impact</a:t>
            </a:r>
            <a:r>
              <a:rPr lang="en-US" dirty="0">
                <a:latin typeface="Algerian" panose="04020705040A02060702" pitchFamily="82" charset="0"/>
              </a:rPr>
              <a:t>.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EE50F3-6BD8-8065-BAB5-47C31D42F27E}"/>
              </a:ext>
            </a:extLst>
          </p:cNvPr>
          <p:cNvSpPr txBox="1"/>
          <p:nvPr/>
        </p:nvSpPr>
        <p:spPr>
          <a:xfrm>
            <a:off x="866861" y="3680056"/>
            <a:ext cx="627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4</a:t>
            </a:r>
            <a:r>
              <a:rPr lang="en-US" dirty="0"/>
              <a:t>. </a:t>
            </a:r>
            <a:r>
              <a:rPr lang="en-IN" dirty="0">
                <a:latin typeface="Algerian" panose="04020705040A02060702" pitchFamily="82" charset="0"/>
              </a:rPr>
              <a:t>Empowering Rural &amp; Remote Communities</a:t>
            </a:r>
            <a:r>
              <a:rPr lang="en-US" dirty="0">
                <a:latin typeface="Algerian" panose="04020705040A02060702" pitchFamily="82" charset="0"/>
              </a:rPr>
              <a:t>.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F82292-CD19-4FF7-8E03-DC69B34E1478}"/>
              </a:ext>
            </a:extLst>
          </p:cNvPr>
          <p:cNvSpPr txBox="1"/>
          <p:nvPr/>
        </p:nvSpPr>
        <p:spPr>
          <a:xfrm>
            <a:off x="866861" y="4276373"/>
            <a:ext cx="627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5</a:t>
            </a:r>
            <a:r>
              <a:rPr lang="en-US" dirty="0"/>
              <a:t>. </a:t>
            </a:r>
            <a:r>
              <a:rPr lang="en-IN" dirty="0">
                <a:latin typeface="Algerian" panose="04020705040A02060702" pitchFamily="82" charset="0"/>
              </a:rPr>
              <a:t>Strengthening Energy Security &amp; Independence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E96898-DD38-6B89-7E16-083B18211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61"/>
            <a:ext cx="1223778" cy="9652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32B394-157B-D844-6282-76D8E7EC7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724" y="1717651"/>
            <a:ext cx="2527752" cy="252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0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C5A8-E05A-49D4-ACC2-BF1F06713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732E0-C6EC-9DB1-6907-A2847380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E7B2DF-0AC7-0D3C-B5B0-B404FE950A61}"/>
              </a:ext>
            </a:extLst>
          </p:cNvPr>
          <p:cNvSpPr txBox="1"/>
          <p:nvPr/>
        </p:nvSpPr>
        <p:spPr>
          <a:xfrm>
            <a:off x="928381" y="1298406"/>
            <a:ext cx="557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lgerian" panose="04020705040A02060702" pitchFamily="82" charset="0"/>
              </a:rPr>
              <a:t>Future Aspects of our project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BD4A3-17A3-F9C1-1F0A-6BC4369B2AA6}"/>
              </a:ext>
            </a:extLst>
          </p:cNvPr>
          <p:cNvSpPr txBox="1"/>
          <p:nvPr/>
        </p:nvSpPr>
        <p:spPr>
          <a:xfrm>
            <a:off x="928381" y="1988243"/>
            <a:ext cx="542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1</a:t>
            </a:r>
            <a:r>
              <a:rPr lang="en-US" dirty="0"/>
              <a:t>. </a:t>
            </a:r>
            <a:r>
              <a:rPr lang="en-US" dirty="0">
                <a:latin typeface="Algerian" panose="04020705040A02060702" pitchFamily="82" charset="0"/>
              </a:rPr>
              <a:t>Government Policy &amp; Renewable Energy Planning Support</a:t>
            </a:r>
            <a:r>
              <a:rPr lang="en-IN" dirty="0">
                <a:latin typeface="Algerian" panose="04020705040A02060702" pitchFamily="82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CB686A-1424-D622-F624-AAD1EA0A1F4B}"/>
              </a:ext>
            </a:extLst>
          </p:cNvPr>
          <p:cNvSpPr txBox="1"/>
          <p:nvPr/>
        </p:nvSpPr>
        <p:spPr>
          <a:xfrm>
            <a:off x="928381" y="2782669"/>
            <a:ext cx="4625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2  Expansion to Other Renewable Energy Sources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37575-8F08-F5E8-B7D9-D4C918621130}"/>
              </a:ext>
            </a:extLst>
          </p:cNvPr>
          <p:cNvSpPr txBox="1"/>
          <p:nvPr/>
        </p:nvSpPr>
        <p:spPr>
          <a:xfrm>
            <a:off x="928381" y="3565188"/>
            <a:ext cx="4826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3</a:t>
            </a:r>
            <a:r>
              <a:rPr lang="en-US" dirty="0"/>
              <a:t>. </a:t>
            </a:r>
            <a:r>
              <a:rPr lang="en-US" dirty="0">
                <a:latin typeface="Algerian" panose="04020705040A02060702" pitchFamily="82" charset="0"/>
              </a:rPr>
              <a:t>Decentralized Energy Trading Using Blockchain.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D97C5-EBE2-9087-EA6B-784031E7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8" y="49835"/>
            <a:ext cx="1223778" cy="96523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48EBF87-7839-289D-50E9-6C6D0C624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2886" y="2924301"/>
            <a:ext cx="4459464" cy="313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CCF9-507A-9B33-F360-5F3A97BF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773" y="1501629"/>
            <a:ext cx="3871016" cy="1012216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5" name="Picture Placeholder 4" descr="Aerial view of the beach">
            <a:extLst>
              <a:ext uri="{FF2B5EF4-FFF2-40B4-BE49-F238E27FC236}">
                <a16:creationId xmlns:a16="http://schemas.microsoft.com/office/drawing/2014/main" id="{69435B0A-4EE0-1346-7375-E8C7E1ED6C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69" b="69"/>
          <a:stretch/>
        </p:blipFill>
        <p:spPr>
          <a:xfrm>
            <a:off x="7754112" y="947737"/>
            <a:ext cx="4023360" cy="49625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B7988-9FCA-28C4-E4FF-2BB5EE69F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7320" y="2821407"/>
            <a:ext cx="7244209" cy="48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5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ople at the beach">
            <a:extLst>
              <a:ext uri="{FF2B5EF4-FFF2-40B4-BE49-F238E27FC236}">
                <a16:creationId xmlns:a16="http://schemas.microsoft.com/office/drawing/2014/main" id="{0672830B-5F52-9AD6-1CF1-D12BDF673A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62" b="62"/>
          <a:stretch/>
        </p:blipFill>
        <p:spPr>
          <a:xfrm>
            <a:off x="7754112" y="947737"/>
            <a:ext cx="4048124" cy="4962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FF6DA-161E-354A-76C5-088E68705005}"/>
              </a:ext>
            </a:extLst>
          </p:cNvPr>
          <p:cNvSpPr txBox="1"/>
          <p:nvPr/>
        </p:nvSpPr>
        <p:spPr>
          <a:xfrm>
            <a:off x="860375" y="1974636"/>
            <a:ext cx="484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lgerian" panose="04020705040A02060702" pitchFamily="82" charset="0"/>
              </a:rPr>
              <a:t>TEAM NAME : TERRAMINDS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F3C3F-39D4-34BD-4685-878673ECC400}"/>
              </a:ext>
            </a:extLst>
          </p:cNvPr>
          <p:cNvSpPr txBox="1"/>
          <p:nvPr/>
        </p:nvSpPr>
        <p:spPr>
          <a:xfrm>
            <a:off x="931535" y="2680936"/>
            <a:ext cx="301533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lgerian" panose="04020705040A02060702" pitchFamily="82" charset="0"/>
              </a:rPr>
              <a:t>TEAM </a:t>
            </a:r>
            <a:r>
              <a:rPr lang="en-IN" sz="2000" b="1" dirty="0" err="1">
                <a:latin typeface="Algerian" panose="04020705040A02060702" pitchFamily="82" charset="0"/>
              </a:rPr>
              <a:t>MEMBErS</a:t>
            </a:r>
            <a:r>
              <a:rPr lang="en-IN" sz="2000" b="1" dirty="0">
                <a:latin typeface="Algerian" panose="04020705040A02060702" pitchFamily="82" charset="0"/>
              </a:rPr>
              <a:t> :</a:t>
            </a:r>
          </a:p>
          <a:p>
            <a:r>
              <a:rPr lang="en-IN" dirty="0"/>
              <a:t> </a:t>
            </a:r>
            <a:r>
              <a:rPr lang="en-IN" sz="1600" dirty="0">
                <a:latin typeface="Baskerville Old Face" panose="02020602080505020303" pitchFamily="18" charset="0"/>
              </a:rPr>
              <a:t>ANKIT KUMAR </a:t>
            </a:r>
          </a:p>
          <a:p>
            <a:r>
              <a:rPr lang="en-IN" sz="1600" dirty="0">
                <a:latin typeface="Baskerville Old Face" panose="02020602080505020303" pitchFamily="18" charset="0"/>
              </a:rPr>
              <a:t> SHREEDHAR ANAND</a:t>
            </a:r>
          </a:p>
          <a:p>
            <a:r>
              <a:rPr lang="en-IN" sz="1600" dirty="0">
                <a:latin typeface="Baskerville Old Face" panose="02020602080505020303" pitchFamily="18" charset="0"/>
              </a:rPr>
              <a:t> RAMA ASHISH YADAV</a:t>
            </a:r>
          </a:p>
          <a:p>
            <a:r>
              <a:rPr lang="en-IN" sz="1600" dirty="0">
                <a:latin typeface="Baskerville Old Face" panose="02020602080505020303" pitchFamily="18" charset="0"/>
              </a:rPr>
              <a:t> ARYAN JHA </a:t>
            </a:r>
          </a:p>
          <a:p>
            <a:r>
              <a:rPr lang="en-IN" sz="1600" dirty="0">
                <a:latin typeface="Baskerville Old Face" panose="02020602080505020303" pitchFamily="18" charset="0"/>
              </a:rPr>
              <a:t> MADHAV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0B72E7-EBDE-940D-1998-8CE6C17D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8" y="49835"/>
            <a:ext cx="1223778" cy="965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6EBC34-D2B6-51CC-2FE4-F852C685B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803" y="49835"/>
            <a:ext cx="5807978" cy="384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6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FB96-AF6D-E817-1B1E-7C1FBA058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260A3C-8D2F-B61B-6C36-3E1C84B78A1E}"/>
              </a:ext>
            </a:extLst>
          </p:cNvPr>
          <p:cNvSpPr txBox="1"/>
          <p:nvPr/>
        </p:nvSpPr>
        <p:spPr>
          <a:xfrm>
            <a:off x="838899" y="1354262"/>
            <a:ext cx="48488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lgerian" panose="04020705040A02060702" pitchFamily="82" charset="0"/>
              </a:rPr>
              <a:t>Problem statement :</a:t>
            </a:r>
          </a:p>
          <a:p>
            <a:r>
              <a:rPr lang="en-US" sz="1600" b="1" dirty="0"/>
              <a:t>The variability of solar and wind energy causes grid instability, inefficient storage, high maintenance costs, and challenges in energy trading, impacting the reliability and sustainability of renewable energy systems</a:t>
            </a:r>
            <a:r>
              <a:rPr lang="en-US" dirty="0"/>
              <a:t>.</a:t>
            </a: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1427D-853B-46DE-FEC7-23254832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8" y="49835"/>
            <a:ext cx="1223778" cy="965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EC45EC-3F59-945D-8164-DBD059D29C45}"/>
              </a:ext>
            </a:extLst>
          </p:cNvPr>
          <p:cNvSpPr txBox="1"/>
          <p:nvPr/>
        </p:nvSpPr>
        <p:spPr>
          <a:xfrm>
            <a:off x="838899" y="3326977"/>
            <a:ext cx="5008228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Algerian" panose="04020705040A02060702" pitchFamily="82" charset="0"/>
              </a:rPr>
              <a:t>Proposed solution  : </a:t>
            </a:r>
          </a:p>
          <a:p>
            <a:r>
              <a:rPr lang="en-IN" sz="1600" dirty="0">
                <a:solidFill>
                  <a:srgbClr val="00B050"/>
                </a:solidFill>
                <a:latin typeface="Algerian" panose="04020705040A02060702" pitchFamily="82" charset="0"/>
              </a:rPr>
              <a:t>Smart renewable energy management</a:t>
            </a:r>
            <a:r>
              <a:rPr lang="en-IN" sz="1600" dirty="0">
                <a:latin typeface="Algerian" panose="04020705040A02060702" pitchFamily="82" charset="0"/>
              </a:rPr>
              <a:t> </a:t>
            </a:r>
            <a:endParaRPr lang="en-US" sz="1600" dirty="0"/>
          </a:p>
          <a:p>
            <a:r>
              <a:rPr lang="en-US" sz="1400" b="1" dirty="0"/>
              <a:t>An AI-powered platform for </a:t>
            </a:r>
            <a:r>
              <a:rPr lang="en-US" sz="1400" b="1" dirty="0">
                <a:solidFill>
                  <a:srgbClr val="0070C0"/>
                </a:solidFill>
              </a:rPr>
              <a:t>efficient grid management</a:t>
            </a:r>
            <a:r>
              <a:rPr lang="en-US" sz="1400" b="1" dirty="0"/>
              <a:t>, </a:t>
            </a:r>
            <a:r>
              <a:rPr lang="en-US" sz="1400" b="1" dirty="0">
                <a:solidFill>
                  <a:srgbClr val="0070C0"/>
                </a:solidFill>
              </a:rPr>
              <a:t>leveraging IoT</a:t>
            </a:r>
            <a:r>
              <a:rPr lang="en-US" sz="1400" b="1" dirty="0"/>
              <a:t> to collect </a:t>
            </a:r>
            <a:r>
              <a:rPr lang="en-US" sz="1400" b="1" dirty="0">
                <a:solidFill>
                  <a:srgbClr val="0070C0"/>
                </a:solidFill>
              </a:rPr>
              <a:t>real-time data</a:t>
            </a:r>
            <a:r>
              <a:rPr lang="en-US" sz="1400" b="1" dirty="0"/>
              <a:t> for accurate solar and wind energy prediction. Additionally, our AI-driven maintenance </a:t>
            </a:r>
            <a:r>
              <a:rPr lang="en-US" sz="1400" b="1" dirty="0">
                <a:solidFill>
                  <a:srgbClr val="0070C0"/>
                </a:solidFill>
              </a:rPr>
              <a:t>system enhances </a:t>
            </a:r>
            <a:r>
              <a:rPr lang="en-US" sz="1400" b="1" dirty="0"/>
              <a:t>the reliability and sustainability of renewable energy infrastructure.</a:t>
            </a:r>
            <a:endParaRPr lang="en-IN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87869-2A6F-42CD-55FC-1CE3615C65A1}"/>
              </a:ext>
            </a:extLst>
          </p:cNvPr>
          <p:cNvSpPr txBox="1"/>
          <p:nvPr/>
        </p:nvSpPr>
        <p:spPr>
          <a:xfrm>
            <a:off x="730057" y="5516472"/>
            <a:ext cx="475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-&gt; </a:t>
            </a:r>
            <a:r>
              <a:rPr lang="en-IN" sz="1600" b="1" dirty="0">
                <a:solidFill>
                  <a:srgbClr val="0070C0"/>
                </a:solidFill>
              </a:rPr>
              <a:t>Ai Model : Prediction with Optimized backend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6A649-A844-D51D-60AF-6A4A275F82E5}"/>
              </a:ext>
            </a:extLst>
          </p:cNvPr>
          <p:cNvSpPr txBox="1"/>
          <p:nvPr/>
        </p:nvSpPr>
        <p:spPr>
          <a:xfrm>
            <a:off x="662944" y="5885804"/>
            <a:ext cx="392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-&gt; </a:t>
            </a:r>
            <a:r>
              <a:rPr lang="en-IN" sz="1600" b="1" dirty="0">
                <a:solidFill>
                  <a:srgbClr val="0070C0"/>
                </a:solidFill>
              </a:rPr>
              <a:t>IoT : Fetching real time data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5B1F7-A307-66EC-08BC-48F8031002CA}"/>
              </a:ext>
            </a:extLst>
          </p:cNvPr>
          <p:cNvSpPr txBox="1"/>
          <p:nvPr/>
        </p:nvSpPr>
        <p:spPr>
          <a:xfrm>
            <a:off x="1015068" y="5054807"/>
            <a:ext cx="2491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ahnschrift Condensed" panose="020B0502040204020203" pitchFamily="34" charset="0"/>
              </a:rPr>
              <a:t>Major Tech used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AD4BE4-226F-DDDD-7F9D-5C09802C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82" y="286905"/>
            <a:ext cx="6000925" cy="3278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91D0A3-DA19-9A99-F4A6-C6ED0C6F0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257" y="3986123"/>
            <a:ext cx="1453795" cy="1453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3602D2-45FD-DE7D-1962-D67C9152F198}"/>
              </a:ext>
            </a:extLst>
          </p:cNvPr>
          <p:cNvSpPr txBox="1"/>
          <p:nvPr/>
        </p:nvSpPr>
        <p:spPr>
          <a:xfrm>
            <a:off x="668335" y="6255136"/>
            <a:ext cx="522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-&gt; </a:t>
            </a:r>
            <a:r>
              <a:rPr lang="en-IN" sz="1600" b="1" dirty="0" err="1">
                <a:solidFill>
                  <a:srgbClr val="0070C0"/>
                </a:solidFill>
              </a:rPr>
              <a:t>ChatBot</a:t>
            </a:r>
            <a:r>
              <a:rPr lang="en-IN" sz="1600" b="1" dirty="0">
                <a:solidFill>
                  <a:srgbClr val="0070C0"/>
                </a:solidFill>
              </a:rPr>
              <a:t> : For Energy Management Related Query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1568A-0840-D83D-AE9B-1683B20A9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093" y="5586814"/>
            <a:ext cx="1271186" cy="1271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933813-FE6E-7959-40F5-F894BD0A3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478" y="3986123"/>
            <a:ext cx="1453795" cy="14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151B4-0255-6233-1A4C-E4A149899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20698-9F38-C281-EAE7-DB528D83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4DB19-A0D0-730E-6768-F32814B66A14}"/>
              </a:ext>
            </a:extLst>
          </p:cNvPr>
          <p:cNvSpPr txBox="1"/>
          <p:nvPr/>
        </p:nvSpPr>
        <p:spPr>
          <a:xfrm>
            <a:off x="425041" y="1036408"/>
            <a:ext cx="860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Global Losses Due to Lack of Renewable Energy Management &amp; Grid Monitoring</a:t>
            </a:r>
            <a:r>
              <a:rPr lang="en-IN" sz="2000" b="1" dirty="0">
                <a:solidFill>
                  <a:srgbClr val="C00000"/>
                </a:solidFill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3A4BC-75AC-4692-5632-FB0A3FFC9F38}"/>
              </a:ext>
            </a:extLst>
          </p:cNvPr>
          <p:cNvSpPr txBox="1"/>
          <p:nvPr/>
        </p:nvSpPr>
        <p:spPr>
          <a:xfrm>
            <a:off x="517321" y="1988243"/>
            <a:ext cx="9574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1</a:t>
            </a:r>
            <a:r>
              <a:rPr lang="en-US" dirty="0"/>
              <a:t>. </a:t>
            </a:r>
            <a:r>
              <a:rPr lang="en-US" dirty="0">
                <a:latin typeface="Algerian" panose="04020705040A02060702" pitchFamily="82" charset="0"/>
              </a:rPr>
              <a:t>1,000 TWh of renewable energy wasted annually due to poor grid   integration.</a:t>
            </a:r>
            <a:r>
              <a:rPr lang="en-IN" dirty="0">
                <a:latin typeface="Algerian" panose="04020705040A02060702" pitchFamily="82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905CC-D6FD-5B7A-98CE-18B7AA34855D}"/>
              </a:ext>
            </a:extLst>
          </p:cNvPr>
          <p:cNvSpPr txBox="1"/>
          <p:nvPr/>
        </p:nvSpPr>
        <p:spPr>
          <a:xfrm>
            <a:off x="517321" y="2654366"/>
            <a:ext cx="8416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2</a:t>
            </a:r>
            <a:r>
              <a:rPr lang="en-US" dirty="0"/>
              <a:t>. </a:t>
            </a:r>
            <a:r>
              <a:rPr lang="en-US" dirty="0">
                <a:latin typeface="Algerian" panose="04020705040A02060702" pitchFamily="82" charset="0"/>
              </a:rPr>
              <a:t>Battery degradation accelerates by 30-40% without optimized charging cycles.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6DEFE0-5DA6-210F-06F2-149CB6C75297}"/>
              </a:ext>
            </a:extLst>
          </p:cNvPr>
          <p:cNvSpPr txBox="1"/>
          <p:nvPr/>
        </p:nvSpPr>
        <p:spPr>
          <a:xfrm>
            <a:off x="517320" y="3419059"/>
            <a:ext cx="8093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3</a:t>
            </a:r>
            <a:r>
              <a:rPr lang="en-US" dirty="0"/>
              <a:t>. </a:t>
            </a:r>
            <a:r>
              <a:rPr lang="en-US" dirty="0">
                <a:latin typeface="Algerian" panose="04020705040A02060702" pitchFamily="82" charset="0"/>
              </a:rPr>
              <a:t>Unplanned power plant failures cost $10 billion+ per year in operational losses.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DA3BB-58B7-CE23-69B7-58A56389F2B9}"/>
              </a:ext>
            </a:extLst>
          </p:cNvPr>
          <p:cNvSpPr txBox="1"/>
          <p:nvPr/>
        </p:nvSpPr>
        <p:spPr>
          <a:xfrm>
            <a:off x="517320" y="4235874"/>
            <a:ext cx="627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4</a:t>
            </a:r>
            <a:r>
              <a:rPr lang="en-US" dirty="0"/>
              <a:t>. </a:t>
            </a:r>
            <a:r>
              <a:rPr lang="en-IN" dirty="0">
                <a:latin typeface="Algerian" panose="04020705040A02060702" pitchFamily="82" charset="0"/>
              </a:rPr>
              <a:t>Empowering Rural &amp; Remote Communities</a:t>
            </a:r>
            <a:r>
              <a:rPr lang="en-US" dirty="0">
                <a:latin typeface="Algerian" panose="04020705040A02060702" pitchFamily="82" charset="0"/>
              </a:rPr>
              <a:t>.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5DB92-EC78-80C3-1148-28C9797C1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4802315"/>
            <a:ext cx="2094738" cy="18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8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F572B-A239-38B7-CB85-8A62D259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10D8EF-E7A8-35E9-6660-7579D6ECE9AC}"/>
              </a:ext>
            </a:extLst>
          </p:cNvPr>
          <p:cNvSpPr txBox="1"/>
          <p:nvPr/>
        </p:nvSpPr>
        <p:spPr>
          <a:xfrm>
            <a:off x="838898" y="977901"/>
            <a:ext cx="5578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lgerian" panose="04020705040A02060702" pitchFamily="82" charset="0"/>
              </a:rPr>
              <a:t>Major Problems addressed by our solution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A06B12-468F-083B-FE00-1EA7FC537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8" y="49835"/>
            <a:ext cx="1223778" cy="965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871A5-EBAF-4E97-E8C8-1523B80DC51B}"/>
              </a:ext>
            </a:extLst>
          </p:cNvPr>
          <p:cNvSpPr txBox="1"/>
          <p:nvPr/>
        </p:nvSpPr>
        <p:spPr>
          <a:xfrm>
            <a:off x="517321" y="1807690"/>
            <a:ext cx="5578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dirty="0">
                <a:latin typeface="Algerian" panose="04020705040A02060702" pitchFamily="82" charset="0"/>
              </a:rPr>
              <a:t>Energy Production Forecasting Uncertainty Problem:</a:t>
            </a:r>
          </a:p>
          <a:p>
            <a:r>
              <a:rPr lang="en-US" sz="1400" b="1" dirty="0">
                <a:latin typeface="Algerian" panose="04020705040A02060702" pitchFamily="82" charset="0"/>
              </a:rPr>
              <a:t>      </a:t>
            </a:r>
            <a:endParaRPr lang="en-US" sz="1400" dirty="0">
              <a:latin typeface="Algerian" panose="04020705040A02060702" pitchFamily="82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79E7AC6-F3C1-68B5-6D5B-83E1CF6E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97" y="1904307"/>
            <a:ext cx="474278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Solar and wind power generation are highly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weather-dependent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fluctuate due to changing conditions like cloud cover, wind speed, and seasonal variations.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makes it difficult for grid operators to plan power distribution efficiently.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51DE404-41F2-6F62-2B3B-1E9DDD91B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96" y="3629204"/>
            <a:ext cx="4742787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How our project resolves this issue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dirty="0"/>
              <a:t>-&gt;</a:t>
            </a:r>
            <a:r>
              <a:rPr lang="en-US" sz="1500" dirty="0">
                <a:latin typeface="Aptos Narrow" panose="020B0004020202020204" pitchFamily="34" charset="0"/>
              </a:rPr>
              <a:t>Model predicts energy generation based on historical data, weather forecasts, and sensor data from solar/wind farms.</a:t>
            </a: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dirty="0">
                <a:latin typeface="Algerian" panose="04020705040A02060702" pitchFamily="82" charset="0"/>
              </a:rPr>
              <a:t>-&gt; </a:t>
            </a:r>
            <a:r>
              <a:rPr lang="en-US" sz="1500" dirty="0">
                <a:latin typeface="Aptos Narrow" panose="020B0004020202020204" pitchFamily="34" charset="0"/>
              </a:rPr>
              <a:t>More </a:t>
            </a:r>
            <a:r>
              <a:rPr lang="en-US" sz="1500" b="1" dirty="0">
                <a:latin typeface="Aptos Narrow" panose="020B0004020202020204" pitchFamily="34" charset="0"/>
              </a:rPr>
              <a:t>accurate forecasting</a:t>
            </a:r>
            <a:r>
              <a:rPr lang="en-US" sz="1500" dirty="0">
                <a:latin typeface="Aptos Narrow" panose="020B0004020202020204" pitchFamily="34" charset="0"/>
              </a:rPr>
              <a:t> helps grid operators balance </a:t>
            </a:r>
            <a:r>
              <a:rPr lang="en-US" sz="1500" b="1" dirty="0">
                <a:latin typeface="Aptos Narrow" panose="020B0004020202020204" pitchFamily="34" charset="0"/>
              </a:rPr>
              <a:t>supply and demand</a:t>
            </a:r>
            <a:r>
              <a:rPr lang="en-US" sz="1500" dirty="0">
                <a:latin typeface="Aptos Narrow" panose="020B0004020202020204" pitchFamily="34" charset="0"/>
              </a:rPr>
              <a:t> in real-time.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0FF64C-AA01-4AEC-FA46-D21DAE47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493" y="847288"/>
            <a:ext cx="5363339" cy="25817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941C00-94F9-F2EB-F84A-C3993BE3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18" y="3808602"/>
            <a:ext cx="5311314" cy="27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0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9712-97F7-9FB0-E551-9D3729C56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FE29D7-BE45-63D6-992B-E6D7B844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8" y="49835"/>
            <a:ext cx="1223778" cy="965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23E895-702D-8031-CC50-A28E11F16F0F}"/>
              </a:ext>
            </a:extLst>
          </p:cNvPr>
          <p:cNvSpPr txBox="1"/>
          <p:nvPr/>
        </p:nvSpPr>
        <p:spPr>
          <a:xfrm>
            <a:off x="592818" y="3922260"/>
            <a:ext cx="5578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lgerian" panose="04020705040A02060702" pitchFamily="82" charset="0"/>
              </a:rPr>
              <a:t>3.    Grid stability and energy management :</a:t>
            </a:r>
          </a:p>
          <a:p>
            <a:r>
              <a:rPr lang="en-US" sz="1400" b="1" dirty="0">
                <a:latin typeface="Algerian" panose="04020705040A02060702" pitchFamily="82" charset="0"/>
              </a:rPr>
              <a:t>      </a:t>
            </a:r>
            <a:endParaRPr lang="en-US" sz="1400" dirty="0">
              <a:latin typeface="Algerian" panose="04020705040A02060702" pitchFamily="82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B075058-CADD-390A-573E-FFBF3C035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07" y="4076111"/>
            <a:ext cx="474278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400" dirty="0">
                <a:latin typeface="Aptos Display" panose="020B0004020202020204" pitchFamily="34" charset="0"/>
              </a:rPr>
              <a:t> Renewable energy sources are </a:t>
            </a:r>
            <a:r>
              <a:rPr lang="en-US" sz="1400" b="1" dirty="0">
                <a:latin typeface="Aptos Display" panose="020B0004020202020204" pitchFamily="34" charset="0"/>
              </a:rPr>
              <a:t>intermittent</a:t>
            </a:r>
            <a:r>
              <a:rPr lang="en-US" sz="1400" dirty="0">
                <a:latin typeface="Aptos Display" panose="020B0004020202020204" pitchFamily="34" charset="0"/>
              </a:rPr>
              <a:t>, meaning they do not produce a steady flow of </a:t>
            </a:r>
            <a:r>
              <a:rPr lang="en-US" sz="1400" dirty="0" err="1">
                <a:latin typeface="Aptos Display" panose="020B0004020202020204" pitchFamily="34" charset="0"/>
              </a:rPr>
              <a:t>power.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This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variability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makes it difficult for grid operators to plan power distribution efficiently.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E355C6A-0A32-654C-97AD-E49DDDA4E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18" y="5268710"/>
            <a:ext cx="5257103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How our project resolves this issue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dirty="0"/>
              <a:t>-&gt;</a:t>
            </a:r>
            <a:r>
              <a:rPr lang="en-US" sz="1300" b="1" dirty="0"/>
              <a:t>Our Model provides real-time insights into energy production, allowing grid operators to integrate storage solutions (e.g., batteries) and backup sources more effectively.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4D6FB5-B003-3C7D-C037-223108CAACDF}"/>
              </a:ext>
            </a:extLst>
          </p:cNvPr>
          <p:cNvSpPr txBox="1"/>
          <p:nvPr/>
        </p:nvSpPr>
        <p:spPr>
          <a:xfrm>
            <a:off x="592818" y="1048536"/>
            <a:ext cx="50082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Algerian" panose="04020705040A02060702" pitchFamily="82" charset="0"/>
              </a:rPr>
              <a:t>2.  Predictive Maintenance &amp; Fault Detection </a:t>
            </a:r>
            <a:r>
              <a:rPr lang="en-US" sz="1400" b="1" dirty="0">
                <a:latin typeface="Algerian" panose="04020705040A02060702" pitchFamily="82" charset="0"/>
              </a:rPr>
              <a:t>:</a:t>
            </a:r>
          </a:p>
          <a:p>
            <a:endParaRPr lang="en-US" sz="1400" b="1" dirty="0">
              <a:latin typeface="Algerian" panose="04020705040A02060702" pitchFamily="82" charset="0"/>
            </a:endParaRPr>
          </a:p>
          <a:p>
            <a:r>
              <a:rPr lang="en-US" sz="1400" b="1" dirty="0"/>
              <a:t>Wind turbines, solar panels, and grid infrastructure wear out over time due to environmental stress leads to unexpected breakdowns, costly repairs, and downtime.</a:t>
            </a:r>
            <a:r>
              <a:rPr lang="en-US" sz="1400" dirty="0"/>
              <a:t> </a:t>
            </a:r>
            <a:endParaRPr lang="en-US" sz="1400" b="1" dirty="0">
              <a:latin typeface="Algerian" panose="04020705040A02060702" pitchFamily="82" charset="0"/>
            </a:endParaRPr>
          </a:p>
          <a:p>
            <a:r>
              <a:rPr lang="en-US" sz="1400" b="1" dirty="0">
                <a:latin typeface="Algerian" panose="04020705040A02060702" pitchFamily="82" charset="0"/>
              </a:rPr>
              <a:t>      </a:t>
            </a:r>
            <a:endParaRPr lang="en-US" sz="1400" dirty="0">
              <a:latin typeface="Algerian" panose="04020705040A02060702" pitchFamily="8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4E1A790-C8A6-EB7C-4BF3-0CD392130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07" y="2397949"/>
            <a:ext cx="5257103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How our project resolves this issue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dirty="0"/>
              <a:t>-&gt;</a:t>
            </a:r>
            <a:r>
              <a:rPr lang="en-US" sz="1400" b="1" dirty="0"/>
              <a:t>AI can analyze sensor data (temperature, vibration, power output) to detect early signs of equipment failure.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B71BAB-0175-9CA5-388F-BF2CB78C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01" y="1173416"/>
            <a:ext cx="6224990" cy="45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5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27D65-BEAA-268C-8F76-205B4DD32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1B6A8C-3908-1AB4-AD89-234471D99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8" y="49835"/>
            <a:ext cx="1223778" cy="965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8DFA29-F3A9-6438-369E-3C018C4CC7AF}"/>
              </a:ext>
            </a:extLst>
          </p:cNvPr>
          <p:cNvSpPr txBox="1"/>
          <p:nvPr/>
        </p:nvSpPr>
        <p:spPr>
          <a:xfrm>
            <a:off x="601211" y="928409"/>
            <a:ext cx="5578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lgerian" panose="04020705040A02060702" pitchFamily="82" charset="0"/>
              </a:rPr>
              <a:t>4.    ENERGY TRADING AND MARKET OPTIMIZATION  :</a:t>
            </a:r>
          </a:p>
          <a:p>
            <a:r>
              <a:rPr lang="en-US" sz="1400" b="1" dirty="0">
                <a:latin typeface="Algerian" panose="04020705040A02060702" pitchFamily="82" charset="0"/>
              </a:rPr>
              <a:t>      </a:t>
            </a:r>
            <a:endParaRPr lang="en-US" sz="1400" dirty="0">
              <a:latin typeface="Algerian" panose="04020705040A02060702" pitchFamily="82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8FF64D-B46F-6EFE-238E-A34017B81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97" y="1053234"/>
            <a:ext cx="474278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400" b="1" dirty="0"/>
              <a:t>Renewable energy producers often sell surplus power to the grid, but energy prices fluctuate based on supply and demand.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.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07A583D-7C14-A3C7-D94E-F5F67205A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057" y="2270972"/>
            <a:ext cx="5257103" cy="754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How our project resolves this issue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dirty="0"/>
              <a:t>-&gt;</a:t>
            </a:r>
            <a:r>
              <a:rPr lang="en-US" sz="1400" b="1" dirty="0"/>
              <a:t>Models forecast future energy production and market demand, helping producers sell at the right time for maximum profit</a:t>
            </a:r>
            <a:r>
              <a:rPr lang="en-US" sz="1400" dirty="0"/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C891A-30F4-AE3D-3113-4D5E8C27B2BC}"/>
              </a:ext>
            </a:extLst>
          </p:cNvPr>
          <p:cNvSpPr txBox="1"/>
          <p:nvPr/>
        </p:nvSpPr>
        <p:spPr>
          <a:xfrm>
            <a:off x="730057" y="3844368"/>
            <a:ext cx="45983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5"/>
            </a:pPr>
            <a:r>
              <a:rPr lang="en-US" sz="1400" b="1" dirty="0">
                <a:latin typeface="Algerian" panose="04020705040A02060702" pitchFamily="82" charset="0"/>
              </a:rPr>
              <a:t>Unoptimized use of energy by general public:</a:t>
            </a:r>
          </a:p>
          <a:p>
            <a:r>
              <a:rPr lang="en-US" sz="1400" b="1" dirty="0">
                <a:latin typeface="Algerian" panose="04020705040A02060702" pitchFamily="82" charset="0"/>
              </a:rPr>
              <a:t>        </a:t>
            </a:r>
          </a:p>
          <a:p>
            <a:r>
              <a:rPr lang="en-US" sz="1400" b="1" dirty="0">
                <a:latin typeface="Algerian" panose="04020705040A02060702" pitchFamily="82" charset="0"/>
              </a:rPr>
              <a:t> Ai  </a:t>
            </a:r>
            <a:r>
              <a:rPr lang="en-US" sz="1400" b="1" dirty="0"/>
              <a:t>Model will give people suggestion on optimized use    of source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better Economic management. </a:t>
            </a:r>
          </a:p>
          <a:p>
            <a:endParaRPr lang="en-US" sz="1400" b="1" dirty="0">
              <a:latin typeface="Algerian" panose="04020705040A02060702" pitchFamily="82" charset="0"/>
            </a:endParaRPr>
          </a:p>
          <a:p>
            <a:r>
              <a:rPr lang="en-US" sz="1400" b="1" dirty="0">
                <a:latin typeface="Algerian" panose="04020705040A02060702" pitchFamily="82" charset="0"/>
              </a:rPr>
              <a:t>      </a:t>
            </a:r>
            <a:endParaRPr lang="en-US" sz="1400" dirty="0">
              <a:latin typeface="Algerian" panose="04020705040A02060702" pitchFamily="8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0F5F6-8358-FD67-8AE2-4C80E680F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60" y="928409"/>
            <a:ext cx="6378209" cy="45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8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CCBD-28C6-749A-0352-F125AB118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F5F95-C79D-4082-A7E6-A73DEB84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09D84-0768-7B0F-3D89-67253990D706}"/>
              </a:ext>
            </a:extLst>
          </p:cNvPr>
          <p:cNvSpPr txBox="1"/>
          <p:nvPr/>
        </p:nvSpPr>
        <p:spPr>
          <a:xfrm>
            <a:off x="2921465" y="434130"/>
            <a:ext cx="415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FLOW diagram of our project :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42E36-F733-1D9B-6280-FE63A9130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8" y="49835"/>
            <a:ext cx="1223778" cy="965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2F549-536F-4999-0704-7A9EFC240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27" y="1090263"/>
            <a:ext cx="780206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DE347-BE73-044F-40C6-AE3B553E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4CF4F-960E-D06C-FE56-1AA9A1FB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6589B-6E9D-97E0-C007-CB77EF800455}"/>
              </a:ext>
            </a:extLst>
          </p:cNvPr>
          <p:cNvSpPr txBox="1"/>
          <p:nvPr/>
        </p:nvSpPr>
        <p:spPr>
          <a:xfrm>
            <a:off x="1696673" y="442519"/>
            <a:ext cx="3487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AI model diagram :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DC512-A1B7-B64B-EF16-37B8A445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1" y="1201606"/>
            <a:ext cx="3791182" cy="4810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6E867-B388-F921-D2E4-980404A5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372" y="442519"/>
            <a:ext cx="3081323" cy="5840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4055F-D2B6-C909-2BA8-856FEC6DA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68" y="49835"/>
            <a:ext cx="1223778" cy="96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08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468121_win32_CP_V3" id="{DB41292E-DA07-4A60-84D2-21F0B686AF93}" vid="{CD2DD4A9-674C-44A3-BA93-D7C3019ED0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BE47603A-423C-4B8F-AA3D-8E6FA47105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79BBA1-1277-4614-8DDE-B2EB227512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AF5DA8-6387-4138-BF96-B65D39F2FC2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Coastal presentation</Template>
  <TotalTime>248</TotalTime>
  <Words>624</Words>
  <Application>Microsoft Office PowerPoint</Application>
  <PresentationFormat>Widescreen</PresentationFormat>
  <Paragraphs>79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Algerian</vt:lpstr>
      <vt:lpstr>Aptos Display</vt:lpstr>
      <vt:lpstr>Aptos Narrow</vt:lpstr>
      <vt:lpstr>Arial</vt:lpstr>
      <vt:lpstr>Bahnschrift Condensed</vt:lpstr>
      <vt:lpstr>Baskerville Old Face</vt:lpstr>
      <vt:lpstr>Calibri</vt:lpstr>
      <vt:lpstr>Segoe UI Light</vt:lpstr>
      <vt:lpstr>Custom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1060_Madhav Thakur</dc:creator>
  <cp:lastModifiedBy>1060_Madhav Thakur</cp:lastModifiedBy>
  <cp:revision>1</cp:revision>
  <dcterms:created xsi:type="dcterms:W3CDTF">2025-03-09T05:36:07Z</dcterms:created>
  <dcterms:modified xsi:type="dcterms:W3CDTF">2025-03-09T09:44:19Z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